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sldIdLst>
    <p:sldId id="257" r:id="rId2"/>
    <p:sldId id="308" r:id="rId3"/>
    <p:sldId id="258" r:id="rId4"/>
    <p:sldId id="272" r:id="rId5"/>
    <p:sldId id="273" r:id="rId6"/>
    <p:sldId id="259" r:id="rId7"/>
    <p:sldId id="274" r:id="rId8"/>
    <p:sldId id="276" r:id="rId9"/>
    <p:sldId id="321" r:id="rId10"/>
    <p:sldId id="280" r:id="rId11"/>
    <p:sldId id="279" r:id="rId12"/>
    <p:sldId id="281" r:id="rId13"/>
    <p:sldId id="260" r:id="rId14"/>
    <p:sldId id="318" r:id="rId15"/>
    <p:sldId id="291" r:id="rId16"/>
    <p:sldId id="261" r:id="rId17"/>
    <p:sldId id="334" r:id="rId18"/>
    <p:sldId id="325" r:id="rId19"/>
    <p:sldId id="309" r:id="rId20"/>
    <p:sldId id="332" r:id="rId21"/>
    <p:sldId id="262" r:id="rId22"/>
    <p:sldId id="324" r:id="rId23"/>
    <p:sldId id="263" r:id="rId24"/>
    <p:sldId id="300" r:id="rId25"/>
    <p:sldId id="329" r:id="rId26"/>
    <p:sldId id="317" r:id="rId27"/>
    <p:sldId id="328" r:id="rId28"/>
    <p:sldId id="282" r:id="rId29"/>
    <p:sldId id="264" r:id="rId30"/>
    <p:sldId id="310" r:id="rId31"/>
    <p:sldId id="330" r:id="rId32"/>
    <p:sldId id="331" r:id="rId33"/>
    <p:sldId id="265" r:id="rId34"/>
    <p:sldId id="311" r:id="rId35"/>
    <p:sldId id="266" r:id="rId36"/>
    <p:sldId id="312" r:id="rId37"/>
    <p:sldId id="333" r:id="rId38"/>
    <p:sldId id="267" r:id="rId39"/>
    <p:sldId id="313" r:id="rId40"/>
    <p:sldId id="298" r:id="rId41"/>
    <p:sldId id="301" r:id="rId42"/>
    <p:sldId id="303" r:id="rId43"/>
    <p:sldId id="268" r:id="rId44"/>
    <p:sldId id="316" r:id="rId45"/>
    <p:sldId id="323" r:id="rId46"/>
    <p:sldId id="320" r:id="rId47"/>
    <p:sldId id="289" r:id="rId48"/>
    <p:sldId id="269" r:id="rId49"/>
    <p:sldId id="307" r:id="rId50"/>
    <p:sldId id="286" r:id="rId51"/>
    <p:sldId id="285" r:id="rId52"/>
    <p:sldId id="287" r:id="rId53"/>
    <p:sldId id="305" r:id="rId54"/>
    <p:sldId id="326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75" autoAdjust="0"/>
  </p:normalViewPr>
  <p:slideViewPr>
    <p:cSldViewPr>
      <p:cViewPr varScale="1">
        <p:scale>
          <a:sx n="72" d="100"/>
          <a:sy n="72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93142-12E6-48D7-B18E-711D7F2E652E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D97E6-4B08-4A9B-B154-37856A8E9B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97E6-4B08-4A9B-B154-37856A8E9BF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21C9A4A-1EAB-4CF7-AACE-0AE33DACEF5F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73sar/schoolrm.r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36004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i="1" dirty="0"/>
              <a:t>Министерство образования РМ</a:t>
            </a:r>
            <a:br>
              <a:rPr lang="ru-RU" sz="2800" i="1" dirty="0"/>
            </a:br>
            <a:br>
              <a:rPr lang="ru-RU" sz="2800" i="1" dirty="0"/>
            </a:br>
            <a:r>
              <a:rPr lang="ru-RU" sz="2800" i="1" dirty="0" err="1"/>
              <a:t>Портфолио</a:t>
            </a:r>
            <a:br>
              <a:rPr lang="ru-RU" sz="2800" i="1" dirty="0"/>
            </a:br>
            <a:r>
              <a:rPr lang="ru-RU" sz="2800" i="1" dirty="0"/>
              <a:t>воспитателя </a:t>
            </a:r>
            <a:br>
              <a:rPr lang="ru-RU" sz="2800" dirty="0"/>
            </a:br>
            <a:r>
              <a:rPr lang="ru-RU" sz="2800" i="1" dirty="0"/>
              <a:t>МАДОУ «Центр развития ребёнка – </a:t>
            </a:r>
            <a:br>
              <a:rPr lang="ru-RU" sz="2800" i="1" dirty="0"/>
            </a:br>
            <a:r>
              <a:rPr lang="ru-RU" sz="2800" i="1" dirty="0"/>
              <a:t>детский сад №73» г.о.Саранск</a:t>
            </a:r>
            <a:br>
              <a:rPr lang="ru-RU" sz="2800" i="1" dirty="0"/>
            </a:br>
            <a:r>
              <a:rPr lang="ru-RU" sz="2800" i="1" dirty="0" err="1"/>
              <a:t>Еремеевой</a:t>
            </a:r>
            <a:r>
              <a:rPr lang="ru-RU" sz="2800" i="1" dirty="0"/>
              <a:t> Натальи Васильевны </a:t>
            </a:r>
            <a:br>
              <a:rPr lang="ru-RU" sz="2800" i="1" dirty="0"/>
            </a:br>
            <a:endParaRPr lang="ru-RU" sz="28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356993"/>
            <a:ext cx="586931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2"/>
                </a:solidFill>
              </a:rPr>
              <a:t>                                                 </a:t>
            </a:r>
            <a:endParaRPr lang="ru-RU" b="1" i="1" dirty="0">
              <a:solidFill>
                <a:schemeClr val="accent2"/>
              </a:solidFill>
            </a:endParaRPr>
          </a:p>
          <a:p>
            <a:endParaRPr lang="ru-RU" b="1" i="1" dirty="0">
              <a:solidFill>
                <a:schemeClr val="accent2"/>
              </a:solidFill>
            </a:endParaRPr>
          </a:p>
          <a:p>
            <a:endParaRPr lang="ru-RU" sz="1600" b="1" i="1" dirty="0">
              <a:solidFill>
                <a:schemeClr val="accent2"/>
              </a:solidFill>
            </a:endParaRPr>
          </a:p>
          <a:p>
            <a:r>
              <a:rPr lang="ru-RU" sz="1600" b="1" i="1" dirty="0">
                <a:solidFill>
                  <a:schemeClr val="accent2"/>
                </a:solidFill>
              </a:rPr>
              <a:t>Дата рождения: 01.07.1967г.</a:t>
            </a:r>
          </a:p>
          <a:p>
            <a:r>
              <a:rPr lang="ru-RU" sz="1600" b="1" i="1" dirty="0">
                <a:solidFill>
                  <a:schemeClr val="accent2"/>
                </a:solidFill>
              </a:rPr>
              <a:t>Профессиональное образование: высшее,</a:t>
            </a:r>
          </a:p>
          <a:p>
            <a:r>
              <a:rPr lang="ru-RU" sz="1600" b="1" i="1" dirty="0">
                <a:solidFill>
                  <a:schemeClr val="accent2"/>
                </a:solidFill>
              </a:rPr>
              <a:t> МГУ им. Н.П.Огарева </a:t>
            </a:r>
            <a:endParaRPr lang="en-US" sz="1600" b="1" i="1" dirty="0">
              <a:solidFill>
                <a:schemeClr val="accent2"/>
              </a:solidFill>
            </a:endParaRPr>
          </a:p>
          <a:p>
            <a:r>
              <a:rPr lang="ru-RU" sz="1600" b="1" i="1" dirty="0">
                <a:solidFill>
                  <a:schemeClr val="accent2"/>
                </a:solidFill>
              </a:rPr>
              <a:t>Специальность: «География»</a:t>
            </a:r>
          </a:p>
          <a:p>
            <a:r>
              <a:rPr lang="ru-RU" sz="1600" b="1" i="1" dirty="0">
                <a:solidFill>
                  <a:schemeClr val="accent2"/>
                </a:solidFill>
              </a:rPr>
              <a:t>Квалификация: географ,</a:t>
            </a:r>
          </a:p>
          <a:p>
            <a:r>
              <a:rPr lang="ru-RU" sz="1600" b="1" i="1" dirty="0">
                <a:solidFill>
                  <a:schemeClr val="accent2"/>
                </a:solidFill>
              </a:rPr>
              <a:t> преподаватель географии</a:t>
            </a:r>
            <a:endParaRPr lang="en-US" sz="1600" b="1" i="1" dirty="0">
              <a:solidFill>
                <a:schemeClr val="accent2"/>
              </a:solidFill>
            </a:endParaRPr>
          </a:p>
          <a:p>
            <a:r>
              <a:rPr lang="ru-RU" sz="1600" b="1" i="1" dirty="0">
                <a:solidFill>
                  <a:schemeClr val="accent2"/>
                </a:solidFill>
              </a:rPr>
              <a:t>Общий трудовой стаж :26 лет</a:t>
            </a:r>
          </a:p>
          <a:p>
            <a:r>
              <a:rPr lang="ru-RU" sz="1600" b="1" i="1" dirty="0">
                <a:solidFill>
                  <a:schemeClr val="accent2"/>
                </a:solidFill>
              </a:rPr>
              <a:t>Стаж педагогической работы по специальности:21 год</a:t>
            </a:r>
          </a:p>
          <a:p>
            <a:r>
              <a:rPr lang="ru-RU" sz="1600" b="1" i="1" dirty="0">
                <a:solidFill>
                  <a:schemeClr val="accent2"/>
                </a:solidFill>
              </a:rPr>
              <a:t>Наличие квалификационной категории: высшая</a:t>
            </a:r>
          </a:p>
          <a:p>
            <a:r>
              <a:rPr lang="ru-RU" sz="1600" b="1" i="1" dirty="0">
                <a:solidFill>
                  <a:schemeClr val="accent2"/>
                </a:solidFill>
              </a:rPr>
              <a:t>Дата последней аттестации:15.03.2010</a:t>
            </a: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C:\Users\Метод2\Desktop\Еремеева скан\DSC_1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8828" y="3429000"/>
            <a:ext cx="2126989" cy="307183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школа 21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3920224" cy="5616624"/>
          </a:xfrm>
          <a:prstGeom prst="rect">
            <a:avLst/>
          </a:prstGeom>
        </p:spPr>
      </p:pic>
      <p:pic>
        <p:nvPicPr>
          <p:cNvPr id="6" name="Содержимое 5" descr="эксперимент ФГОС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620688"/>
            <a:ext cx="3888432" cy="5534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Метод2\Desktop\ФИРО МРИО\Приказ об апробации в сотрудничестве с ФИР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3510"/>
            <a:ext cx="4248472" cy="6227818"/>
          </a:xfrm>
          <a:prstGeom prst="rect">
            <a:avLst/>
          </a:prstGeom>
          <a:noFill/>
        </p:spPr>
      </p:pic>
      <p:pic>
        <p:nvPicPr>
          <p:cNvPr id="6" name="Picture 3" descr="C:\Users\Метод2\Desktop\ФИРО МРИО\Приложениек к приказу об апробации в сотрудничестве с ФИР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8640"/>
            <a:ext cx="3930800" cy="61926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Администратор.CORPORATE_GRAY\Мои документы\Мои рисунки\MP Navigator EX\2012_04_05\IMG_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04664"/>
            <a:ext cx="5167476" cy="598530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13995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Наличие публикаций, включая </a:t>
            </a:r>
            <a:r>
              <a:rPr lang="ru-RU" i="1" dirty="0" err="1"/>
              <a:t>интернет-публикации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149080"/>
            <a:ext cx="9144000" cy="27089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 3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- 1 </a:t>
            </a:r>
            <a:endParaRPr lang="ru-RU" i="1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Еремеева скан\certificat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8216562" cy="580874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Результаты участия воспитанников в конкурсах, выставках, фестивалях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19"/>
            <a:ext cx="9144000" cy="23488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 4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2"/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/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 2"/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2</a:t>
            </a:r>
          </a:p>
          <a:p>
            <a:pPr algn="ctr">
              <a:buFont typeface="Wingdings 2"/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 1</a:t>
            </a:r>
          </a:p>
          <a:p>
            <a:pPr algn="ctr">
              <a:buFont typeface="Wingdings 2"/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- 1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86519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етод2\Pictures\2017-01-24\спр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31576" cy="596156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</a:t>
            </a:r>
          </a:p>
        </p:txBody>
      </p:sp>
      <p:pic>
        <p:nvPicPr>
          <p:cNvPr id="1026" name="Picture 2" descr="C:\Users\Метод2\Desktop\Еремеева скан\Сканировать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642918"/>
            <a:ext cx="3714776" cy="5703890"/>
          </a:xfrm>
          <a:prstGeom prst="rect">
            <a:avLst/>
          </a:prstGeom>
          <a:noFill/>
        </p:spPr>
      </p:pic>
      <p:pic>
        <p:nvPicPr>
          <p:cNvPr id="1027" name="Picture 3" descr="C:\Users\Метод2\Desktop\Еремеева скан\Сканировать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642918"/>
            <a:ext cx="4422779" cy="571504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88600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400" b="1" i="1" dirty="0">
              <a:solidFill>
                <a:srgbClr val="C00000"/>
              </a:solidFill>
            </a:endParaRPr>
          </a:p>
          <a:p>
            <a:pPr algn="ctr">
              <a:buNone/>
            </a:pPr>
            <a:endParaRPr lang="ru-RU" sz="2400" b="1" i="1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400" b="1" i="1" dirty="0"/>
              <a:t>Представление  педагогического опыта на сайте МАДОУ «Центр развития ребенка - детский сад №73»</a:t>
            </a:r>
          </a:p>
          <a:p>
            <a:pPr algn="ctr">
              <a:buNone/>
            </a:pPr>
            <a:endParaRPr lang="en-US" sz="2400" b="1" i="1" dirty="0">
              <a:solidFill>
                <a:srgbClr val="C00000"/>
              </a:solidFill>
            </a:endParaRPr>
          </a:p>
          <a:p>
            <a:pPr algn="ctr">
              <a:buNone/>
            </a:pPr>
            <a:endParaRPr lang="ru-RU" sz="2400" b="1" i="1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en-US" sz="2400" b="1" i="1" dirty="0">
                <a:hlinkClick r:id="rId2"/>
              </a:rPr>
              <a:t>http://ds73sar/schoolrm.ru</a:t>
            </a:r>
            <a:r>
              <a:rPr lang="en-US" sz="2400" b="1" i="1" dirty="0"/>
              <a:t> </a:t>
            </a:r>
            <a:endParaRPr lang="ru-RU" sz="2400" b="1" i="1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Еремеева скан\КДС-ТВ № 50-029-Киреева Васили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85728"/>
            <a:ext cx="4146912" cy="6061080"/>
          </a:xfrm>
          <a:prstGeom prst="rect">
            <a:avLst/>
          </a:prstGeom>
          <a:noFill/>
        </p:spPr>
      </p:pic>
      <p:pic>
        <p:nvPicPr>
          <p:cNvPr id="2" name="Picture 2" descr="C:\Users\Метод2\Desktop\Еремеева скан\diplom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319000" cy="6109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2251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Наличие авторских программ, методических пособий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437112"/>
            <a:ext cx="9144000" cy="24208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Раздел5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етод2\Pictures\2017-01-24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4192366" cy="592935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36425"/>
            <a:ext cx="4140348" cy="58565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2514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Выступление на научно-практических конференциях, педагогических чтениях, семинарах, секциях, методических объединениях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653136"/>
            <a:ext cx="9144000" cy="22048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Раздел 6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 – 1</a:t>
            </a:r>
          </a:p>
          <a:p>
            <a:pPr marL="0" indent="0" algn="ctr">
              <a:buNone/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- 2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етод2\Pictures\2017-01-24\спр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284978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2\Desktop\Еремеева скан\15.05.14 програм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866" y="453920"/>
            <a:ext cx="8047100" cy="5689724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285852" y="4000504"/>
            <a:ext cx="335758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71538" y="4214818"/>
            <a:ext cx="35719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000100" y="4357694"/>
            <a:ext cx="36433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00100" y="4572008"/>
            <a:ext cx="36433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етод2\Desktop\Еремеева скан\15 мая 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57166"/>
            <a:ext cx="4054477" cy="5827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етод2\Desktop\Еремеева скан\Сканировать1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172831" cy="5897980"/>
          </a:xfrm>
          <a:prstGeom prst="rect">
            <a:avLst/>
          </a:prstGeom>
          <a:noFill/>
        </p:spPr>
      </p:pic>
      <p:pic>
        <p:nvPicPr>
          <p:cNvPr id="5" name="Picture 2" descr="C:\Users\Метод2\Pictures\2017-01-13\Сканировать1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207" y="357166"/>
            <a:ext cx="4191789" cy="592935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9715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Проведение открытых занятий, мастер-классов, мероприятий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97152"/>
            <a:ext cx="9144000" cy="20608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 7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Применение информационно-коммуникационных технологий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20"/>
            <a:ext cx="9144000" cy="23488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 1</a:t>
            </a:r>
          </a:p>
          <a:p>
            <a:pPr>
              <a:buNone/>
            </a:pPr>
            <a:endParaRPr lang="ru-RU" sz="4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етод2\Pictures\2017-01-24\спр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579069" cy="606585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Pictures\2017-01-17\неделя мол пе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4123271" cy="5832433"/>
          </a:xfrm>
          <a:prstGeom prst="rect">
            <a:avLst/>
          </a:prstGeom>
          <a:noFill/>
        </p:spPr>
      </p:pic>
      <p:pic>
        <p:nvPicPr>
          <p:cNvPr id="1027" name="Picture 3" descr="C:\Users\Метод2\Pictures\2017-01-17\Сканировать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4112256" cy="5816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2\Pictures\2017-01-17\Сканировать1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5401914" cy="3818914"/>
          </a:xfrm>
          <a:prstGeom prst="rect">
            <a:avLst/>
          </a:prstGeom>
          <a:noFill/>
        </p:spPr>
      </p:pic>
      <p:pic>
        <p:nvPicPr>
          <p:cNvPr id="2051" name="Picture 3" descr="C:\Users\Метод2\Pictures\2017-01-17\неделя мол пед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0292" y="3214662"/>
            <a:ext cx="4748741" cy="3357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064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Общественная активность педагога: участие в экспертных комиссиях, в жюри конкурсов</a:t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25144"/>
            <a:ext cx="9144000" cy="21328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 8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Еремеева скан\участие в жю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1961" y="522279"/>
            <a:ext cx="4217048" cy="590711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811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Позитивные результаты работы </a:t>
            </a:r>
            <a:br>
              <a:rPr lang="ru-RU" i="1" dirty="0"/>
            </a:br>
            <a:r>
              <a:rPr lang="ru-RU" i="1" dirty="0"/>
              <a:t>с воспитанниками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81128"/>
            <a:ext cx="9144000" cy="22768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 9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Pictures\2017-01-24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284381" cy="6059493"/>
          </a:xfrm>
          <a:prstGeom prst="rect">
            <a:avLst/>
          </a:prstGeom>
          <a:noFill/>
        </p:spPr>
      </p:pic>
      <p:pic>
        <p:nvPicPr>
          <p:cNvPr id="1027" name="Picture 3" descr="C:\Users\Метод2\Pictures\2017-01-24\Сканировать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428604"/>
            <a:ext cx="4293387" cy="607223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2\Pictures\2017-01-24\Сканировать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2637" y="357166"/>
            <a:ext cx="4394407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3711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Участие педагога в профессиональных конкурсах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437112"/>
            <a:ext cx="9144000" cy="24208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 10</a:t>
            </a:r>
          </a:p>
          <a:p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-1</a:t>
            </a:r>
          </a:p>
          <a:p>
            <a:pPr marL="0" indent="0" algn="ctr">
              <a:buNone/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- 2</a:t>
            </a:r>
            <a:endParaRPr lang="ru-RU" i="1" dirty="0"/>
          </a:p>
          <a:p>
            <a:pPr marL="0" indent="0" algn="ctr">
              <a:buNone/>
              <a:defRPr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2\Desktop\Еремеева скан\certificat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8002248" cy="565723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етод2\Documents\дипломы за конкурсы\2016-2017\Синякова Тихонова Еремеева Азбука безопаснос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00042"/>
            <a:ext cx="4233871" cy="598805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Еремеева скан\dipl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85729"/>
            <a:ext cx="4294044" cy="607399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Еремеева скан\49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30930"/>
            <a:ext cx="4214842" cy="595848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9309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i="1" dirty="0"/>
              <a:t>Награды и поощрения педагога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93096"/>
            <a:ext cx="9144000" cy="25649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 11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етод2\Desktop\Еремеева скан\Сканировать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71411"/>
            <a:ext cx="4500593" cy="636616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канировать1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6374" y="285728"/>
            <a:ext cx="4161905" cy="6072230"/>
          </a:xfrm>
          <a:prstGeom prst="rect">
            <a:avLst/>
          </a:prstGeom>
          <a:noFill/>
        </p:spPr>
      </p:pic>
      <p:pic>
        <p:nvPicPr>
          <p:cNvPr id="2050" name="Picture 2" descr="C:\Users\Метод2\Desktop\Еремеева скан\494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2906"/>
            <a:ext cx="4244767" cy="600079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канировать1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3888432" cy="5577483"/>
          </a:xfrm>
          <a:prstGeom prst="rect">
            <a:avLst/>
          </a:prstGeom>
          <a:noFill/>
        </p:spPr>
      </p:pic>
      <p:pic>
        <p:nvPicPr>
          <p:cNvPr id="2051" name="Picture 3" descr="E:\Сканировать1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4176464" cy="557748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етод2\Desktop\Еремеева скан\Сканировать10001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197573" cy="5937534"/>
          </a:xfrm>
          <a:prstGeom prst="rect">
            <a:avLst/>
          </a:prstGeom>
          <a:noFill/>
        </p:spPr>
      </p:pic>
      <p:pic>
        <p:nvPicPr>
          <p:cNvPr id="3" name="Picture 2" descr="C:\Users\Метод2\Desktop\Еремеева скан\Сканировать1000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286279" cy="606301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5313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Повышение квалификации, профессиональная переподготовка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653136"/>
            <a:ext cx="9144000" cy="22048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 12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ocuments\аттестация\курсы повышения квалификации\свидетельства курсы\Еремее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8236026" cy="585791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951344" cy="5589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10" y="548680"/>
            <a:ext cx="3951345" cy="55892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2\Desktop\Еремеева скан\Сканировать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5" y="428604"/>
            <a:ext cx="4271248" cy="604091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етод2\Pictures\2017-01-13\Сканировать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673" y="1646238"/>
            <a:ext cx="3199654" cy="4525962"/>
          </a:xfrm>
          <a:prstGeom prst="rect">
            <a:avLst/>
          </a:prstGeom>
          <a:noFill/>
        </p:spPr>
      </p:pic>
      <p:pic>
        <p:nvPicPr>
          <p:cNvPr id="6147" name="Picture 3" descr="C:\Users\Метод2\Pictures\2017-01-13\Сканировать1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673" y="1646238"/>
            <a:ext cx="3199654" cy="45259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етод2\Pictures\2017-01-13\Сканировать1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673" y="1646238"/>
            <a:ext cx="3199654" cy="4525962"/>
          </a:xfrm>
          <a:prstGeom prst="rect">
            <a:avLst/>
          </a:prstGeom>
          <a:noFill/>
        </p:spPr>
      </p:pic>
      <p:pic>
        <p:nvPicPr>
          <p:cNvPr id="7171" name="Picture 3" descr="C:\Users\Метод2\Pictures\2017-01-13\Сканировать1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673" y="1646238"/>
            <a:ext cx="3199654" cy="45259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етод2\Pictures\2017-01-13\Сканировать10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673" y="1646238"/>
            <a:ext cx="3199654" cy="4525962"/>
          </a:xfrm>
          <a:prstGeom prst="rect">
            <a:avLst/>
          </a:prstGeom>
          <a:noFill/>
        </p:spPr>
      </p:pic>
      <p:pic>
        <p:nvPicPr>
          <p:cNvPr id="8195" name="Picture 3" descr="C:\Users\Метод2\Pictures\2017-01-13\Сканировать1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673" y="1646238"/>
            <a:ext cx="3199654" cy="45259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Еремеева скан\Сканировать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7603507" cy="5375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305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i="1" dirty="0"/>
              <a:t>Участие </a:t>
            </a:r>
            <a:br>
              <a:rPr lang="ru-RU" i="1" dirty="0"/>
            </a:br>
            <a:r>
              <a:rPr lang="ru-RU" i="1" dirty="0"/>
              <a:t>в </a:t>
            </a:r>
            <a:br>
              <a:rPr lang="ru-RU" i="1" dirty="0"/>
            </a:br>
            <a:r>
              <a:rPr lang="ru-RU" i="1" dirty="0"/>
              <a:t>проектно – исследовательской или опытно- экспериментальной деятельности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933056"/>
            <a:ext cx="9144000" cy="29249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 2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ru-RU" sz="2600" b="1" i="1" dirty="0">
                <a:solidFill>
                  <a:schemeClr val="accent2"/>
                </a:solidFill>
              </a:rPr>
              <a:t>Федеральный уровень </a:t>
            </a:r>
          </a:p>
          <a:p>
            <a:pPr lvl="0">
              <a:buFont typeface="Wingdings" pitchFamily="2" charset="2"/>
              <a:buChar char="Ø"/>
            </a:pPr>
            <a:r>
              <a:rPr lang="ru-RU" sz="2600" b="1" i="1" dirty="0">
                <a:solidFill>
                  <a:schemeClr val="accent2"/>
                </a:solidFill>
              </a:rPr>
              <a:t>«Обеспечение преемственности между дошкольным и начальным образованием в условиях введения ФГОС и ФГТ».</a:t>
            </a:r>
          </a:p>
          <a:p>
            <a:pPr>
              <a:buNone/>
            </a:pPr>
            <a:endParaRPr lang="ru-RU" sz="2600" b="1" i="1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600" b="1" i="1" dirty="0">
                <a:solidFill>
                  <a:schemeClr val="accent2"/>
                </a:solidFill>
              </a:rPr>
              <a:t>Апробация процедур и инструментов качества дошкольного образования в условиях введения ФГОС дошкольного образования в период с 10 марта 2015 года по 30 мая 2015 года в сотрудничестве с ФГАУ «ФИРО»</a:t>
            </a:r>
          </a:p>
          <a:p>
            <a:pPr lvl="0">
              <a:buFont typeface="Wingdings" pitchFamily="2" charset="2"/>
              <a:buChar char="Ø"/>
            </a:pPr>
            <a:r>
              <a:rPr lang="ru-RU" sz="2600" b="1" i="1" dirty="0">
                <a:solidFill>
                  <a:schemeClr val="accent2"/>
                </a:solidFill>
              </a:rPr>
              <a:t>Базовая площадка по использованию учебных пособий, обеспечивающих образовательную деятельность МАДОУ «Центр развития ребёнка - детский сад №73» по ООП ДО «Детский сад 2100» </a:t>
            </a:r>
          </a:p>
          <a:p>
            <a:pPr lvl="0">
              <a:buNone/>
            </a:pPr>
            <a:r>
              <a:rPr lang="ru-RU" sz="2600" b="1" i="1" dirty="0">
                <a:solidFill>
                  <a:schemeClr val="accent2"/>
                </a:solidFill>
              </a:rPr>
              <a:t>Муниципальный уровень</a:t>
            </a:r>
          </a:p>
          <a:p>
            <a:pPr lvl="0">
              <a:buFont typeface="Wingdings" pitchFamily="2" charset="2"/>
              <a:buChar char="Ø"/>
            </a:pPr>
            <a:r>
              <a:rPr lang="ru-RU" sz="2600" b="1" i="1" dirty="0">
                <a:solidFill>
                  <a:schemeClr val="accent2"/>
                </a:solidFill>
              </a:rPr>
              <a:t>«Развитие творческого потенциала личности ребенка средствами игровой деятельности». </a:t>
            </a:r>
          </a:p>
          <a:p>
            <a:pPr>
              <a:buNone/>
            </a:pPr>
            <a:r>
              <a:rPr lang="ru-RU" i="1" dirty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школа 2100 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3960440" cy="5390059"/>
          </a:xfrm>
          <a:prstGeom prst="rect">
            <a:avLst/>
          </a:prstGeom>
        </p:spPr>
      </p:pic>
      <p:pic>
        <p:nvPicPr>
          <p:cNvPr id="6" name="Содержимое 5" descr="школа 2100 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692696"/>
            <a:ext cx="3816424" cy="5400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договор 2100 2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4248472" cy="5721499"/>
          </a:xfrm>
          <a:prstGeom prst="rect">
            <a:avLst/>
          </a:prstGeom>
          <a:noFill/>
        </p:spPr>
      </p:pic>
      <p:pic>
        <p:nvPicPr>
          <p:cNvPr id="3075" name="Picture 3" descr="E:\договор 2100 2016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20688"/>
            <a:ext cx="3960440" cy="564949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855</TotalTime>
  <Words>305</Words>
  <Application>Microsoft Office PowerPoint</Application>
  <PresentationFormat>Экран (4:3)</PresentationFormat>
  <Paragraphs>70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1" baseType="lpstr">
      <vt:lpstr>Calibri</vt:lpstr>
      <vt:lpstr>Cambria</vt:lpstr>
      <vt:lpstr>Rockwell</vt:lpstr>
      <vt:lpstr>Times New Roman</vt:lpstr>
      <vt:lpstr>Wingdings</vt:lpstr>
      <vt:lpstr>Wingdings 2</vt:lpstr>
      <vt:lpstr>Литейная</vt:lpstr>
      <vt:lpstr>Министерство образования РМ  Портфолио воспитателя  МАДОУ «Центр развития ребёнка –  детский сад №73» г.о.Саранск Еремеевой Натальи Васильевны  </vt:lpstr>
      <vt:lpstr>Презентация PowerPoint</vt:lpstr>
      <vt:lpstr>Применение информационно-коммуникационных технологий</vt:lpstr>
      <vt:lpstr>Презентация PowerPoint</vt:lpstr>
      <vt:lpstr>Презентация PowerPoint</vt:lpstr>
      <vt:lpstr>Участие  в  проектно – исследовательской или опытно- экспериментальной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публикаций, включая интернет-публикации</vt:lpstr>
      <vt:lpstr>Презентация PowerPoint</vt:lpstr>
      <vt:lpstr>Презентация PowerPoint</vt:lpstr>
      <vt:lpstr>Результаты участия воспитанников в конкурсах, выставках, фестивалях</vt:lpstr>
      <vt:lpstr>Презентация PowerPoint</vt:lpstr>
      <vt:lpstr>Презентация PowerPoint</vt:lpstr>
      <vt:lpstr>    </vt:lpstr>
      <vt:lpstr>Презентация PowerPoint</vt:lpstr>
      <vt:lpstr>Наличие авторских программ, методических пособий</vt:lpstr>
      <vt:lpstr>Презентация PowerPoint</vt:lpstr>
      <vt:lpstr>Выступление на научно-практических конференциях, педагогических чтениях, семинарах, секциях, методических объединениях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Общественная активность педагога: участие в экспертных комиссиях, в жюри конкурсов </vt:lpstr>
      <vt:lpstr>Презентация PowerPoint</vt:lpstr>
      <vt:lpstr>Позитивные результаты работы  с воспитанниками</vt:lpstr>
      <vt:lpstr>Презентация PowerPoint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квалификации, профессиональная переподготовка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на высшую квалификационную категорию воспитателя  МАДОУ «Центр развития ребёнка –  детский сад №73»  городского округа Саранск</dc:title>
  <dc:creator>Admin</dc:creator>
  <cp:lastModifiedBy>Метод2</cp:lastModifiedBy>
  <cp:revision>130</cp:revision>
  <dcterms:created xsi:type="dcterms:W3CDTF">2016-06-20T15:59:41Z</dcterms:created>
  <dcterms:modified xsi:type="dcterms:W3CDTF">2017-02-16T11:32:22Z</dcterms:modified>
</cp:coreProperties>
</file>